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Source Han Sans JP" panose="020B0604020202020204" charset="-128"/>
      <p:regular r:id="rId8"/>
    </p:embeddedFont>
    <p:embeddedFont>
      <p:font typeface="Source Han Sans JP Bold" panose="020B0604020202020204" charset="-128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07.08.2025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905155" y="2612975"/>
            <a:ext cx="9335691" cy="2668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Personal Finance Dashboard: A 3-Year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05155" y="5635079"/>
            <a:ext cx="9335691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This Power BI dashboard offers a comprehensive overview of income, expenses, and savings trends from 2021 to 2023. It provides visual breakdowns and categorisations to support informed financial decision-making.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1149102"/>
            <a:ext cx="4384179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KEY FINANCIAL METRICS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1878657"/>
            <a:ext cx="16193690" cy="1788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 dirty="0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Income, Expense, and Savings Overview (2021-2023)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47155" y="4452491"/>
            <a:ext cx="7731919" cy="3432125"/>
            <a:chOff x="0" y="0"/>
            <a:chExt cx="10309225" cy="4576167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10309225" cy="4576191"/>
            </a:xfrm>
            <a:custGeom>
              <a:avLst/>
              <a:gdLst/>
              <a:ahLst/>
              <a:cxnLst/>
              <a:rect l="l" t="t" r="r" b="b"/>
              <a:pathLst>
                <a:path w="10309225" h="4576191">
                  <a:moveTo>
                    <a:pt x="0" y="0"/>
                  </a:moveTo>
                  <a:lnTo>
                    <a:pt x="10309225" y="0"/>
                  </a:lnTo>
                  <a:lnTo>
                    <a:pt x="10309225" y="4576191"/>
                  </a:lnTo>
                  <a:lnTo>
                    <a:pt x="0" y="4576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60" r="-60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047155" y="7884616"/>
            <a:ext cx="299145" cy="299145"/>
            <a:chOff x="0" y="0"/>
            <a:chExt cx="398860" cy="39886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98907" cy="398907"/>
            </a:xfrm>
            <a:custGeom>
              <a:avLst/>
              <a:gdLst/>
              <a:ahLst/>
              <a:cxnLst/>
              <a:rect l="l" t="t" r="r" b="b"/>
              <a:pathLst>
                <a:path w="398907" h="398907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68427" y="0"/>
                  </a:lnTo>
                  <a:cubicBezTo>
                    <a:pt x="385318" y="0"/>
                    <a:pt x="398907" y="13589"/>
                    <a:pt x="398907" y="30480"/>
                  </a:cubicBezTo>
                  <a:lnTo>
                    <a:pt x="398907" y="368427"/>
                  </a:lnTo>
                  <a:cubicBezTo>
                    <a:pt x="398907" y="385318"/>
                    <a:pt x="385318" y="398907"/>
                    <a:pt x="368427" y="398907"/>
                  </a:cubicBezTo>
                  <a:lnTo>
                    <a:pt x="30480" y="398907"/>
                  </a:lnTo>
                  <a:cubicBezTo>
                    <a:pt x="13589" y="398907"/>
                    <a:pt x="0" y="385318"/>
                    <a:pt x="0" y="368427"/>
                  </a:cubicBezTo>
                  <a:close/>
                </a:path>
              </a:pathLst>
            </a:custGeom>
            <a:solidFill>
              <a:srgbClr val="350B4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22499" y="7922716"/>
            <a:ext cx="2074961" cy="56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Income (Lakhs INR)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3687961" y="7884616"/>
            <a:ext cx="299145" cy="299145"/>
            <a:chOff x="0" y="0"/>
            <a:chExt cx="398860" cy="3988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98907" cy="398907"/>
            </a:xfrm>
            <a:custGeom>
              <a:avLst/>
              <a:gdLst/>
              <a:ahLst/>
              <a:cxnLst/>
              <a:rect l="l" t="t" r="r" b="b"/>
              <a:pathLst>
                <a:path w="398907" h="398907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68427" y="0"/>
                  </a:lnTo>
                  <a:cubicBezTo>
                    <a:pt x="385318" y="0"/>
                    <a:pt x="398907" y="13589"/>
                    <a:pt x="398907" y="30480"/>
                  </a:cubicBezTo>
                  <a:lnTo>
                    <a:pt x="398907" y="368427"/>
                  </a:lnTo>
                  <a:cubicBezTo>
                    <a:pt x="398907" y="385318"/>
                    <a:pt x="385318" y="398907"/>
                    <a:pt x="368427" y="398907"/>
                  </a:cubicBezTo>
                  <a:lnTo>
                    <a:pt x="30480" y="398907"/>
                  </a:lnTo>
                  <a:cubicBezTo>
                    <a:pt x="13589" y="398907"/>
                    <a:pt x="0" y="385318"/>
                    <a:pt x="0" y="368427"/>
                  </a:cubicBezTo>
                  <a:close/>
                </a:path>
              </a:pathLst>
            </a:custGeom>
            <a:solidFill>
              <a:srgbClr val="701889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63305" y="7922716"/>
            <a:ext cx="2074961" cy="56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Expenses (Lakhs INR)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328767" y="7884616"/>
            <a:ext cx="299145" cy="299145"/>
            <a:chOff x="0" y="0"/>
            <a:chExt cx="398860" cy="3988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98907" cy="398907"/>
            </a:xfrm>
            <a:custGeom>
              <a:avLst/>
              <a:gdLst/>
              <a:ahLst/>
              <a:cxnLst/>
              <a:rect l="l" t="t" r="r" b="b"/>
              <a:pathLst>
                <a:path w="398907" h="398907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368427" y="0"/>
                  </a:lnTo>
                  <a:cubicBezTo>
                    <a:pt x="385318" y="0"/>
                    <a:pt x="398907" y="13589"/>
                    <a:pt x="398907" y="30480"/>
                  </a:cubicBezTo>
                  <a:lnTo>
                    <a:pt x="398907" y="368427"/>
                  </a:lnTo>
                  <a:cubicBezTo>
                    <a:pt x="398907" y="385318"/>
                    <a:pt x="385318" y="398907"/>
                    <a:pt x="368427" y="398907"/>
                  </a:cubicBezTo>
                  <a:lnTo>
                    <a:pt x="30480" y="398907"/>
                  </a:lnTo>
                  <a:cubicBezTo>
                    <a:pt x="13589" y="398907"/>
                    <a:pt x="0" y="385318"/>
                    <a:pt x="0" y="368427"/>
                  </a:cubicBezTo>
                  <a:close/>
                </a:path>
              </a:pathLst>
            </a:custGeom>
            <a:solidFill>
              <a:srgbClr val="AC25D2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6704111" y="7922716"/>
            <a:ext cx="2074961" cy="56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Savings (Lakhs INR)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508929" y="3968652"/>
            <a:ext cx="7741442" cy="1417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Income Growth:</a:t>
            </a: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Steady increase from ₹7.71L in 2021 to ₹9.64L in 2023, showcasing consistent financial uplift.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518451" y="5352158"/>
            <a:ext cx="7731919" cy="1531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Expense Rise:</a:t>
            </a: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Expenses grew from ₹3.03L in 2021 to ₹5.14L in 2023, necessitating a closer look at spending patterns.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18451" y="6893124"/>
            <a:ext cx="7731919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Savings Fluctuation:</a:t>
            </a: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Savings peaked at ₹6.10L in 2022 but dipped slightly to ₹5.39L in 2023. Despite this, the </a:t>
            </a:r>
            <a:r>
              <a:rPr lang="en-US" sz="231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savings percentage remains strong at 64%</a:t>
            </a: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of total income, indicating robust financial health.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36588" y="795486"/>
            <a:ext cx="4392811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UNDERSTANDING SPENDING HABITS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6588" y="1317129"/>
            <a:ext cx="7218461" cy="619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812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Category-wise Expenses (2023)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36588" y="2480519"/>
            <a:ext cx="6182469" cy="6182469"/>
            <a:chOff x="0" y="0"/>
            <a:chExt cx="8243292" cy="824329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8243316" cy="8243316"/>
            </a:xfrm>
            <a:custGeom>
              <a:avLst/>
              <a:gdLst/>
              <a:ahLst/>
              <a:cxnLst/>
              <a:rect l="l" t="t" r="r" b="b"/>
              <a:pathLst>
                <a:path w="8243316" h="8243316">
                  <a:moveTo>
                    <a:pt x="0" y="0"/>
                  </a:moveTo>
                  <a:lnTo>
                    <a:pt x="8243316" y="0"/>
                  </a:lnTo>
                  <a:lnTo>
                    <a:pt x="8243316" y="8243316"/>
                  </a:lnTo>
                  <a:lnTo>
                    <a:pt x="0" y="8243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7729537" y="2579340"/>
            <a:ext cx="3958381" cy="268635"/>
            <a:chOff x="0" y="0"/>
            <a:chExt cx="5277842" cy="358180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5265166" cy="345440"/>
            </a:xfrm>
            <a:custGeom>
              <a:avLst/>
              <a:gdLst/>
              <a:ahLst/>
              <a:cxnLst/>
              <a:rect l="l" t="t" r="r" b="b"/>
              <a:pathLst>
                <a:path w="5265166" h="345440">
                  <a:moveTo>
                    <a:pt x="0" y="116078"/>
                  </a:moveTo>
                  <a:cubicBezTo>
                    <a:pt x="0" y="51943"/>
                    <a:pt x="53721" y="0"/>
                    <a:pt x="120142" y="0"/>
                  </a:cubicBezTo>
                  <a:lnTo>
                    <a:pt x="5145024" y="0"/>
                  </a:lnTo>
                  <a:cubicBezTo>
                    <a:pt x="5211318" y="0"/>
                    <a:pt x="5265166" y="51943"/>
                    <a:pt x="5265166" y="116078"/>
                  </a:cubicBezTo>
                  <a:lnTo>
                    <a:pt x="5265166" y="229362"/>
                  </a:lnTo>
                  <a:cubicBezTo>
                    <a:pt x="5265166" y="293497"/>
                    <a:pt x="5211445" y="345440"/>
                    <a:pt x="5145024" y="345440"/>
                  </a:cubicBezTo>
                  <a:lnTo>
                    <a:pt x="120142" y="345440"/>
                  </a:lnTo>
                  <a:cubicBezTo>
                    <a:pt x="53721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5277866" cy="358140"/>
            </a:xfrm>
            <a:custGeom>
              <a:avLst/>
              <a:gdLst/>
              <a:ahLst/>
              <a:cxnLst/>
              <a:rect l="l" t="t" r="r" b="b"/>
              <a:pathLst>
                <a:path w="5277866" h="358140">
                  <a:moveTo>
                    <a:pt x="0" y="122428"/>
                  </a:moveTo>
                  <a:cubicBezTo>
                    <a:pt x="0" y="54610"/>
                    <a:pt x="56769" y="0"/>
                    <a:pt x="126492" y="0"/>
                  </a:cubicBezTo>
                  <a:lnTo>
                    <a:pt x="5151374" y="0"/>
                  </a:lnTo>
                  <a:lnTo>
                    <a:pt x="5151374" y="6350"/>
                  </a:lnTo>
                  <a:lnTo>
                    <a:pt x="5151374" y="0"/>
                  </a:lnTo>
                  <a:cubicBezTo>
                    <a:pt x="5220970" y="0"/>
                    <a:pt x="5277866" y="54610"/>
                    <a:pt x="5277866" y="122428"/>
                  </a:cubicBezTo>
                  <a:lnTo>
                    <a:pt x="5271516" y="122428"/>
                  </a:lnTo>
                  <a:lnTo>
                    <a:pt x="5277866" y="122428"/>
                  </a:lnTo>
                  <a:lnTo>
                    <a:pt x="5277866" y="235712"/>
                  </a:lnTo>
                  <a:lnTo>
                    <a:pt x="5271516" y="235712"/>
                  </a:lnTo>
                  <a:lnTo>
                    <a:pt x="5277866" y="235712"/>
                  </a:lnTo>
                  <a:cubicBezTo>
                    <a:pt x="5277866" y="303530"/>
                    <a:pt x="5221097" y="358140"/>
                    <a:pt x="5151374" y="358140"/>
                  </a:cubicBezTo>
                  <a:lnTo>
                    <a:pt x="5151374" y="351790"/>
                  </a:lnTo>
                  <a:lnTo>
                    <a:pt x="5151374" y="358140"/>
                  </a:lnTo>
                  <a:lnTo>
                    <a:pt x="126492" y="358140"/>
                  </a:lnTo>
                  <a:lnTo>
                    <a:pt x="126492" y="351790"/>
                  </a:lnTo>
                  <a:lnTo>
                    <a:pt x="126492" y="358140"/>
                  </a:lnTo>
                  <a:cubicBezTo>
                    <a:pt x="56769" y="358140"/>
                    <a:pt x="0" y="303530"/>
                    <a:pt x="0" y="235712"/>
                  </a:cubicBezTo>
                  <a:lnTo>
                    <a:pt x="0" y="122428"/>
                  </a:lnTo>
                  <a:lnTo>
                    <a:pt x="6350" y="122428"/>
                  </a:lnTo>
                  <a:lnTo>
                    <a:pt x="0" y="122428"/>
                  </a:lnTo>
                  <a:moveTo>
                    <a:pt x="12700" y="122428"/>
                  </a:moveTo>
                  <a:lnTo>
                    <a:pt x="12700" y="235712"/>
                  </a:lnTo>
                  <a:lnTo>
                    <a:pt x="6350" y="235712"/>
                  </a:lnTo>
                  <a:lnTo>
                    <a:pt x="12700" y="235712"/>
                  </a:lnTo>
                  <a:cubicBezTo>
                    <a:pt x="12700" y="296164"/>
                    <a:pt x="63373" y="345440"/>
                    <a:pt x="126492" y="345440"/>
                  </a:cubicBezTo>
                  <a:lnTo>
                    <a:pt x="5151374" y="345440"/>
                  </a:lnTo>
                  <a:cubicBezTo>
                    <a:pt x="5214366" y="345440"/>
                    <a:pt x="5265166" y="296037"/>
                    <a:pt x="5265166" y="235712"/>
                  </a:cubicBezTo>
                  <a:lnTo>
                    <a:pt x="5265166" y="122428"/>
                  </a:lnTo>
                  <a:cubicBezTo>
                    <a:pt x="5265166" y="61976"/>
                    <a:pt x="5214493" y="12700"/>
                    <a:pt x="5151374" y="12700"/>
                  </a:cubicBezTo>
                  <a:lnTo>
                    <a:pt x="126492" y="12700"/>
                  </a:lnTo>
                  <a:lnTo>
                    <a:pt x="126492" y="6350"/>
                  </a:lnTo>
                  <a:lnTo>
                    <a:pt x="126492" y="12700"/>
                  </a:lnTo>
                  <a:cubicBezTo>
                    <a:pt x="63373" y="12700"/>
                    <a:pt x="12700" y="62103"/>
                    <a:pt x="12700" y="122428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734300" y="2584102"/>
            <a:ext cx="1461046" cy="259110"/>
            <a:chOff x="0" y="0"/>
            <a:chExt cx="1948062" cy="3454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48053" cy="345440"/>
            </a:xfrm>
            <a:custGeom>
              <a:avLst/>
              <a:gdLst/>
              <a:ahLst/>
              <a:cxnLst/>
              <a:rect l="l" t="t" r="r" b="b"/>
              <a:pathLst>
                <a:path w="1948053" h="345440">
                  <a:moveTo>
                    <a:pt x="0" y="116078"/>
                  </a:moveTo>
                  <a:cubicBezTo>
                    <a:pt x="0" y="51943"/>
                    <a:pt x="51943" y="0"/>
                    <a:pt x="116078" y="0"/>
                  </a:cubicBezTo>
                  <a:lnTo>
                    <a:pt x="1831975" y="0"/>
                  </a:lnTo>
                  <a:cubicBezTo>
                    <a:pt x="1896110" y="0"/>
                    <a:pt x="1948053" y="51943"/>
                    <a:pt x="1948053" y="116078"/>
                  </a:cubicBezTo>
                  <a:lnTo>
                    <a:pt x="1948053" y="229362"/>
                  </a:lnTo>
                  <a:cubicBezTo>
                    <a:pt x="1948053" y="293497"/>
                    <a:pt x="1896110" y="345440"/>
                    <a:pt x="1831975" y="345440"/>
                  </a:cubicBezTo>
                  <a:lnTo>
                    <a:pt x="116078" y="345440"/>
                  </a:lnTo>
                  <a:cubicBezTo>
                    <a:pt x="51943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1838534" y="2622202"/>
            <a:ext cx="529381" cy="2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37%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734300" y="3083124"/>
            <a:ext cx="243929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House Rent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734300" y="3557141"/>
            <a:ext cx="4633615" cy="720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Largest expenditure at ₹1.9L, highlighting housing as a primary financial commitment.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622262" y="2579340"/>
            <a:ext cx="3958530" cy="268635"/>
            <a:chOff x="0" y="0"/>
            <a:chExt cx="5278040" cy="358180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5265420" cy="345440"/>
            </a:xfrm>
            <a:custGeom>
              <a:avLst/>
              <a:gdLst/>
              <a:ahLst/>
              <a:cxnLst/>
              <a:rect l="l" t="t" r="r" b="b"/>
              <a:pathLst>
                <a:path w="5265420" h="345440">
                  <a:moveTo>
                    <a:pt x="0" y="116078"/>
                  </a:moveTo>
                  <a:cubicBezTo>
                    <a:pt x="0" y="51943"/>
                    <a:pt x="53721" y="0"/>
                    <a:pt x="120142" y="0"/>
                  </a:cubicBezTo>
                  <a:lnTo>
                    <a:pt x="5145278" y="0"/>
                  </a:lnTo>
                  <a:cubicBezTo>
                    <a:pt x="5211572" y="0"/>
                    <a:pt x="5265420" y="51943"/>
                    <a:pt x="5265420" y="116078"/>
                  </a:cubicBezTo>
                  <a:lnTo>
                    <a:pt x="5265420" y="229362"/>
                  </a:lnTo>
                  <a:cubicBezTo>
                    <a:pt x="5265420" y="293497"/>
                    <a:pt x="5211699" y="345440"/>
                    <a:pt x="5145278" y="345440"/>
                  </a:cubicBezTo>
                  <a:lnTo>
                    <a:pt x="120142" y="345440"/>
                  </a:lnTo>
                  <a:cubicBezTo>
                    <a:pt x="53721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5278120" cy="358140"/>
            </a:xfrm>
            <a:custGeom>
              <a:avLst/>
              <a:gdLst/>
              <a:ahLst/>
              <a:cxnLst/>
              <a:rect l="l" t="t" r="r" b="b"/>
              <a:pathLst>
                <a:path w="5278120" h="358140">
                  <a:moveTo>
                    <a:pt x="0" y="122428"/>
                  </a:moveTo>
                  <a:cubicBezTo>
                    <a:pt x="0" y="54610"/>
                    <a:pt x="56769" y="0"/>
                    <a:pt x="126492" y="0"/>
                  </a:cubicBezTo>
                  <a:lnTo>
                    <a:pt x="5151628" y="0"/>
                  </a:lnTo>
                  <a:lnTo>
                    <a:pt x="5151628" y="6350"/>
                  </a:lnTo>
                  <a:lnTo>
                    <a:pt x="5151628" y="0"/>
                  </a:lnTo>
                  <a:cubicBezTo>
                    <a:pt x="5221224" y="0"/>
                    <a:pt x="5278120" y="54610"/>
                    <a:pt x="5278120" y="122428"/>
                  </a:cubicBezTo>
                  <a:lnTo>
                    <a:pt x="5271770" y="122428"/>
                  </a:lnTo>
                  <a:lnTo>
                    <a:pt x="5278120" y="122428"/>
                  </a:lnTo>
                  <a:lnTo>
                    <a:pt x="5278120" y="235712"/>
                  </a:lnTo>
                  <a:lnTo>
                    <a:pt x="5271770" y="235712"/>
                  </a:lnTo>
                  <a:lnTo>
                    <a:pt x="5278120" y="235712"/>
                  </a:lnTo>
                  <a:cubicBezTo>
                    <a:pt x="5278120" y="303530"/>
                    <a:pt x="5221351" y="358140"/>
                    <a:pt x="5151628" y="358140"/>
                  </a:cubicBezTo>
                  <a:lnTo>
                    <a:pt x="5151628" y="351790"/>
                  </a:lnTo>
                  <a:lnTo>
                    <a:pt x="5151628" y="358140"/>
                  </a:lnTo>
                  <a:lnTo>
                    <a:pt x="126492" y="358140"/>
                  </a:lnTo>
                  <a:lnTo>
                    <a:pt x="126492" y="351790"/>
                  </a:lnTo>
                  <a:lnTo>
                    <a:pt x="126492" y="358140"/>
                  </a:lnTo>
                  <a:cubicBezTo>
                    <a:pt x="56769" y="358140"/>
                    <a:pt x="0" y="303530"/>
                    <a:pt x="0" y="235712"/>
                  </a:cubicBezTo>
                  <a:lnTo>
                    <a:pt x="0" y="122428"/>
                  </a:lnTo>
                  <a:lnTo>
                    <a:pt x="6350" y="122428"/>
                  </a:lnTo>
                  <a:lnTo>
                    <a:pt x="0" y="122428"/>
                  </a:lnTo>
                  <a:moveTo>
                    <a:pt x="12700" y="122428"/>
                  </a:moveTo>
                  <a:lnTo>
                    <a:pt x="12700" y="235712"/>
                  </a:lnTo>
                  <a:lnTo>
                    <a:pt x="6350" y="235712"/>
                  </a:lnTo>
                  <a:lnTo>
                    <a:pt x="12700" y="235712"/>
                  </a:lnTo>
                  <a:cubicBezTo>
                    <a:pt x="12700" y="296164"/>
                    <a:pt x="63373" y="345440"/>
                    <a:pt x="126492" y="345440"/>
                  </a:cubicBezTo>
                  <a:lnTo>
                    <a:pt x="5151628" y="345440"/>
                  </a:lnTo>
                  <a:cubicBezTo>
                    <a:pt x="5214620" y="345440"/>
                    <a:pt x="5265420" y="296037"/>
                    <a:pt x="5265420" y="235712"/>
                  </a:cubicBezTo>
                  <a:lnTo>
                    <a:pt x="5265420" y="122428"/>
                  </a:lnTo>
                  <a:cubicBezTo>
                    <a:pt x="5265420" y="61976"/>
                    <a:pt x="5214747" y="12700"/>
                    <a:pt x="5151628" y="12700"/>
                  </a:cubicBezTo>
                  <a:lnTo>
                    <a:pt x="126492" y="12700"/>
                  </a:lnTo>
                  <a:lnTo>
                    <a:pt x="126492" y="6350"/>
                  </a:lnTo>
                  <a:lnTo>
                    <a:pt x="126492" y="12700"/>
                  </a:lnTo>
                  <a:cubicBezTo>
                    <a:pt x="63373" y="12700"/>
                    <a:pt x="12700" y="62103"/>
                    <a:pt x="12700" y="122428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627025" y="2584102"/>
            <a:ext cx="908149" cy="259110"/>
            <a:chOff x="0" y="0"/>
            <a:chExt cx="1210865" cy="34548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10818" cy="345440"/>
            </a:xfrm>
            <a:custGeom>
              <a:avLst/>
              <a:gdLst/>
              <a:ahLst/>
              <a:cxnLst/>
              <a:rect l="l" t="t" r="r" b="b"/>
              <a:pathLst>
                <a:path w="1210818" h="345440">
                  <a:moveTo>
                    <a:pt x="0" y="116078"/>
                  </a:moveTo>
                  <a:cubicBezTo>
                    <a:pt x="0" y="51943"/>
                    <a:pt x="51943" y="0"/>
                    <a:pt x="116078" y="0"/>
                  </a:cubicBezTo>
                  <a:lnTo>
                    <a:pt x="1094740" y="0"/>
                  </a:lnTo>
                  <a:cubicBezTo>
                    <a:pt x="1158875" y="0"/>
                    <a:pt x="1210818" y="51943"/>
                    <a:pt x="1210818" y="116078"/>
                  </a:cubicBezTo>
                  <a:lnTo>
                    <a:pt x="1210818" y="229362"/>
                  </a:lnTo>
                  <a:cubicBezTo>
                    <a:pt x="1210818" y="293497"/>
                    <a:pt x="1158875" y="345440"/>
                    <a:pt x="1094740" y="345440"/>
                  </a:cubicBezTo>
                  <a:lnTo>
                    <a:pt x="116078" y="345440"/>
                  </a:lnTo>
                  <a:cubicBezTo>
                    <a:pt x="51943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6731406" y="2622202"/>
            <a:ext cx="529381" cy="2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23%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627025" y="3083124"/>
            <a:ext cx="243929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EMIs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627025" y="3557141"/>
            <a:ext cx="4633764" cy="720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Significant outflow of ₹1.2L, likely covering loan repayments.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729537" y="4894510"/>
            <a:ext cx="3958381" cy="268635"/>
            <a:chOff x="0" y="0"/>
            <a:chExt cx="5277842" cy="358180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5265166" cy="345440"/>
            </a:xfrm>
            <a:custGeom>
              <a:avLst/>
              <a:gdLst/>
              <a:ahLst/>
              <a:cxnLst/>
              <a:rect l="l" t="t" r="r" b="b"/>
              <a:pathLst>
                <a:path w="5265166" h="345440">
                  <a:moveTo>
                    <a:pt x="0" y="116078"/>
                  </a:moveTo>
                  <a:cubicBezTo>
                    <a:pt x="0" y="51943"/>
                    <a:pt x="53721" y="0"/>
                    <a:pt x="120142" y="0"/>
                  </a:cubicBezTo>
                  <a:lnTo>
                    <a:pt x="5145024" y="0"/>
                  </a:lnTo>
                  <a:cubicBezTo>
                    <a:pt x="5211318" y="0"/>
                    <a:pt x="5265166" y="51943"/>
                    <a:pt x="5265166" y="116078"/>
                  </a:cubicBezTo>
                  <a:lnTo>
                    <a:pt x="5265166" y="229362"/>
                  </a:lnTo>
                  <a:cubicBezTo>
                    <a:pt x="5265166" y="293497"/>
                    <a:pt x="5211445" y="345440"/>
                    <a:pt x="5145024" y="345440"/>
                  </a:cubicBezTo>
                  <a:lnTo>
                    <a:pt x="120142" y="345440"/>
                  </a:lnTo>
                  <a:cubicBezTo>
                    <a:pt x="53721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5277866" cy="358140"/>
            </a:xfrm>
            <a:custGeom>
              <a:avLst/>
              <a:gdLst/>
              <a:ahLst/>
              <a:cxnLst/>
              <a:rect l="l" t="t" r="r" b="b"/>
              <a:pathLst>
                <a:path w="5277866" h="358140">
                  <a:moveTo>
                    <a:pt x="0" y="122428"/>
                  </a:moveTo>
                  <a:cubicBezTo>
                    <a:pt x="0" y="54610"/>
                    <a:pt x="56769" y="0"/>
                    <a:pt x="126492" y="0"/>
                  </a:cubicBezTo>
                  <a:lnTo>
                    <a:pt x="5151374" y="0"/>
                  </a:lnTo>
                  <a:lnTo>
                    <a:pt x="5151374" y="6350"/>
                  </a:lnTo>
                  <a:lnTo>
                    <a:pt x="5151374" y="0"/>
                  </a:lnTo>
                  <a:cubicBezTo>
                    <a:pt x="5220970" y="0"/>
                    <a:pt x="5277866" y="54610"/>
                    <a:pt x="5277866" y="122428"/>
                  </a:cubicBezTo>
                  <a:lnTo>
                    <a:pt x="5271516" y="122428"/>
                  </a:lnTo>
                  <a:lnTo>
                    <a:pt x="5277866" y="122428"/>
                  </a:lnTo>
                  <a:lnTo>
                    <a:pt x="5277866" y="235712"/>
                  </a:lnTo>
                  <a:lnTo>
                    <a:pt x="5271516" y="235712"/>
                  </a:lnTo>
                  <a:lnTo>
                    <a:pt x="5277866" y="235712"/>
                  </a:lnTo>
                  <a:cubicBezTo>
                    <a:pt x="5277866" y="303530"/>
                    <a:pt x="5221097" y="358140"/>
                    <a:pt x="5151374" y="358140"/>
                  </a:cubicBezTo>
                  <a:lnTo>
                    <a:pt x="5151374" y="351790"/>
                  </a:lnTo>
                  <a:lnTo>
                    <a:pt x="5151374" y="358140"/>
                  </a:lnTo>
                  <a:lnTo>
                    <a:pt x="126492" y="358140"/>
                  </a:lnTo>
                  <a:lnTo>
                    <a:pt x="126492" y="351790"/>
                  </a:lnTo>
                  <a:lnTo>
                    <a:pt x="126492" y="358140"/>
                  </a:lnTo>
                  <a:cubicBezTo>
                    <a:pt x="56769" y="358140"/>
                    <a:pt x="0" y="303530"/>
                    <a:pt x="0" y="235712"/>
                  </a:cubicBezTo>
                  <a:lnTo>
                    <a:pt x="0" y="122428"/>
                  </a:lnTo>
                  <a:lnTo>
                    <a:pt x="6350" y="122428"/>
                  </a:lnTo>
                  <a:lnTo>
                    <a:pt x="0" y="122428"/>
                  </a:lnTo>
                  <a:moveTo>
                    <a:pt x="12700" y="122428"/>
                  </a:moveTo>
                  <a:lnTo>
                    <a:pt x="12700" y="235712"/>
                  </a:lnTo>
                  <a:lnTo>
                    <a:pt x="6350" y="235712"/>
                  </a:lnTo>
                  <a:lnTo>
                    <a:pt x="12700" y="235712"/>
                  </a:lnTo>
                  <a:cubicBezTo>
                    <a:pt x="12700" y="296164"/>
                    <a:pt x="63373" y="345440"/>
                    <a:pt x="126492" y="345440"/>
                  </a:cubicBezTo>
                  <a:lnTo>
                    <a:pt x="5151374" y="345440"/>
                  </a:lnTo>
                  <a:cubicBezTo>
                    <a:pt x="5214366" y="345440"/>
                    <a:pt x="5265166" y="296037"/>
                    <a:pt x="5265166" y="235712"/>
                  </a:cubicBezTo>
                  <a:lnTo>
                    <a:pt x="5265166" y="122428"/>
                  </a:lnTo>
                  <a:cubicBezTo>
                    <a:pt x="5265166" y="61976"/>
                    <a:pt x="5214493" y="12700"/>
                    <a:pt x="5151374" y="12700"/>
                  </a:cubicBezTo>
                  <a:lnTo>
                    <a:pt x="126492" y="12700"/>
                  </a:lnTo>
                  <a:lnTo>
                    <a:pt x="126492" y="6350"/>
                  </a:lnTo>
                  <a:lnTo>
                    <a:pt x="126492" y="12700"/>
                  </a:lnTo>
                  <a:cubicBezTo>
                    <a:pt x="63373" y="12700"/>
                    <a:pt x="12700" y="62103"/>
                    <a:pt x="12700" y="122428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7734300" y="4899272"/>
            <a:ext cx="829121" cy="259110"/>
            <a:chOff x="0" y="0"/>
            <a:chExt cx="1105495" cy="34548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05408" cy="345440"/>
            </a:xfrm>
            <a:custGeom>
              <a:avLst/>
              <a:gdLst/>
              <a:ahLst/>
              <a:cxnLst/>
              <a:rect l="l" t="t" r="r" b="b"/>
              <a:pathLst>
                <a:path w="1105408" h="345440">
                  <a:moveTo>
                    <a:pt x="0" y="116078"/>
                  </a:moveTo>
                  <a:cubicBezTo>
                    <a:pt x="0" y="51943"/>
                    <a:pt x="51943" y="0"/>
                    <a:pt x="116078" y="0"/>
                  </a:cubicBezTo>
                  <a:lnTo>
                    <a:pt x="989330" y="0"/>
                  </a:lnTo>
                  <a:cubicBezTo>
                    <a:pt x="1053465" y="0"/>
                    <a:pt x="1105408" y="51943"/>
                    <a:pt x="1105408" y="116078"/>
                  </a:cubicBezTo>
                  <a:lnTo>
                    <a:pt x="1105408" y="229362"/>
                  </a:lnTo>
                  <a:cubicBezTo>
                    <a:pt x="1105408" y="293497"/>
                    <a:pt x="1053465" y="345440"/>
                    <a:pt x="989330" y="345440"/>
                  </a:cubicBezTo>
                  <a:lnTo>
                    <a:pt x="116078" y="345440"/>
                  </a:lnTo>
                  <a:cubicBezTo>
                    <a:pt x="51943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11838534" y="4937372"/>
            <a:ext cx="529381" cy="2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21%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734300" y="5398294"/>
            <a:ext cx="243929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Groceries &amp; Food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734300" y="5872311"/>
            <a:ext cx="4633615" cy="720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Essential spending of ₹1.1L, reflecting daily sustenance costs.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2622262" y="4894510"/>
            <a:ext cx="4100215" cy="268635"/>
            <a:chOff x="0" y="0"/>
            <a:chExt cx="5466953" cy="358180"/>
          </a:xfrm>
        </p:grpSpPr>
        <p:sp>
          <p:nvSpPr>
            <p:cNvPr id="35" name="Freeform 35"/>
            <p:cNvSpPr/>
            <p:nvPr/>
          </p:nvSpPr>
          <p:spPr>
            <a:xfrm>
              <a:off x="6350" y="6350"/>
              <a:ext cx="5454269" cy="345440"/>
            </a:xfrm>
            <a:custGeom>
              <a:avLst/>
              <a:gdLst/>
              <a:ahLst/>
              <a:cxnLst/>
              <a:rect l="l" t="t" r="r" b="b"/>
              <a:pathLst>
                <a:path w="5454269" h="345440">
                  <a:moveTo>
                    <a:pt x="0" y="116078"/>
                  </a:moveTo>
                  <a:cubicBezTo>
                    <a:pt x="0" y="51943"/>
                    <a:pt x="53721" y="0"/>
                    <a:pt x="120142" y="0"/>
                  </a:cubicBezTo>
                  <a:lnTo>
                    <a:pt x="5334127" y="0"/>
                  </a:lnTo>
                  <a:cubicBezTo>
                    <a:pt x="5400421" y="0"/>
                    <a:pt x="5454269" y="51943"/>
                    <a:pt x="5454269" y="116078"/>
                  </a:cubicBezTo>
                  <a:lnTo>
                    <a:pt x="5454269" y="229362"/>
                  </a:lnTo>
                  <a:cubicBezTo>
                    <a:pt x="5454269" y="293497"/>
                    <a:pt x="5400548" y="345440"/>
                    <a:pt x="5334127" y="345440"/>
                  </a:cubicBezTo>
                  <a:lnTo>
                    <a:pt x="120142" y="345440"/>
                  </a:lnTo>
                  <a:cubicBezTo>
                    <a:pt x="53721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5466969" cy="358140"/>
            </a:xfrm>
            <a:custGeom>
              <a:avLst/>
              <a:gdLst/>
              <a:ahLst/>
              <a:cxnLst/>
              <a:rect l="l" t="t" r="r" b="b"/>
              <a:pathLst>
                <a:path w="5466969" h="358140">
                  <a:moveTo>
                    <a:pt x="0" y="122428"/>
                  </a:moveTo>
                  <a:cubicBezTo>
                    <a:pt x="0" y="54610"/>
                    <a:pt x="56769" y="0"/>
                    <a:pt x="126492" y="0"/>
                  </a:cubicBezTo>
                  <a:lnTo>
                    <a:pt x="5340477" y="0"/>
                  </a:lnTo>
                  <a:lnTo>
                    <a:pt x="5340477" y="6350"/>
                  </a:lnTo>
                  <a:lnTo>
                    <a:pt x="5340477" y="0"/>
                  </a:lnTo>
                  <a:cubicBezTo>
                    <a:pt x="5410073" y="0"/>
                    <a:pt x="5466969" y="54610"/>
                    <a:pt x="5466969" y="122428"/>
                  </a:cubicBezTo>
                  <a:lnTo>
                    <a:pt x="5460619" y="122428"/>
                  </a:lnTo>
                  <a:lnTo>
                    <a:pt x="5466969" y="122428"/>
                  </a:lnTo>
                  <a:lnTo>
                    <a:pt x="5466969" y="235712"/>
                  </a:lnTo>
                  <a:lnTo>
                    <a:pt x="5460619" y="235712"/>
                  </a:lnTo>
                  <a:lnTo>
                    <a:pt x="5466969" y="235712"/>
                  </a:lnTo>
                  <a:cubicBezTo>
                    <a:pt x="5466969" y="303530"/>
                    <a:pt x="5410200" y="358140"/>
                    <a:pt x="5340477" y="358140"/>
                  </a:cubicBezTo>
                  <a:lnTo>
                    <a:pt x="5340477" y="351790"/>
                  </a:lnTo>
                  <a:lnTo>
                    <a:pt x="5340477" y="358140"/>
                  </a:lnTo>
                  <a:lnTo>
                    <a:pt x="126492" y="358140"/>
                  </a:lnTo>
                  <a:lnTo>
                    <a:pt x="126492" y="351790"/>
                  </a:lnTo>
                  <a:lnTo>
                    <a:pt x="126492" y="358140"/>
                  </a:lnTo>
                  <a:cubicBezTo>
                    <a:pt x="56769" y="358140"/>
                    <a:pt x="0" y="303530"/>
                    <a:pt x="0" y="235712"/>
                  </a:cubicBezTo>
                  <a:lnTo>
                    <a:pt x="0" y="122428"/>
                  </a:lnTo>
                  <a:lnTo>
                    <a:pt x="6350" y="122428"/>
                  </a:lnTo>
                  <a:lnTo>
                    <a:pt x="0" y="122428"/>
                  </a:lnTo>
                  <a:moveTo>
                    <a:pt x="12700" y="122428"/>
                  </a:moveTo>
                  <a:lnTo>
                    <a:pt x="12700" y="235712"/>
                  </a:lnTo>
                  <a:lnTo>
                    <a:pt x="6350" y="235712"/>
                  </a:lnTo>
                  <a:lnTo>
                    <a:pt x="12700" y="235712"/>
                  </a:lnTo>
                  <a:cubicBezTo>
                    <a:pt x="12700" y="296164"/>
                    <a:pt x="63373" y="345440"/>
                    <a:pt x="126492" y="345440"/>
                  </a:cubicBezTo>
                  <a:lnTo>
                    <a:pt x="5340477" y="345440"/>
                  </a:lnTo>
                  <a:cubicBezTo>
                    <a:pt x="5403469" y="345440"/>
                    <a:pt x="5454269" y="296037"/>
                    <a:pt x="5454269" y="235712"/>
                  </a:cubicBezTo>
                  <a:lnTo>
                    <a:pt x="5454269" y="122428"/>
                  </a:lnTo>
                  <a:cubicBezTo>
                    <a:pt x="5454269" y="61976"/>
                    <a:pt x="5403596" y="12700"/>
                    <a:pt x="5340477" y="12700"/>
                  </a:cubicBezTo>
                  <a:lnTo>
                    <a:pt x="126492" y="12700"/>
                  </a:lnTo>
                  <a:lnTo>
                    <a:pt x="126492" y="6350"/>
                  </a:lnTo>
                  <a:lnTo>
                    <a:pt x="126492" y="12700"/>
                  </a:lnTo>
                  <a:cubicBezTo>
                    <a:pt x="63373" y="12700"/>
                    <a:pt x="12700" y="62103"/>
                    <a:pt x="12700" y="122428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2627025" y="4899272"/>
            <a:ext cx="245418" cy="259110"/>
            <a:chOff x="0" y="0"/>
            <a:chExt cx="327223" cy="34548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327152" cy="345440"/>
            </a:xfrm>
            <a:custGeom>
              <a:avLst/>
              <a:gdLst/>
              <a:ahLst/>
              <a:cxnLst/>
              <a:rect l="l" t="t" r="r" b="b"/>
              <a:pathLst>
                <a:path w="327152" h="345440">
                  <a:moveTo>
                    <a:pt x="0" y="116078"/>
                  </a:moveTo>
                  <a:cubicBezTo>
                    <a:pt x="0" y="51943"/>
                    <a:pt x="51943" y="0"/>
                    <a:pt x="116078" y="0"/>
                  </a:cubicBezTo>
                  <a:lnTo>
                    <a:pt x="211074" y="0"/>
                  </a:lnTo>
                  <a:cubicBezTo>
                    <a:pt x="275209" y="0"/>
                    <a:pt x="327152" y="51943"/>
                    <a:pt x="327152" y="116078"/>
                  </a:cubicBezTo>
                  <a:lnTo>
                    <a:pt x="327152" y="229362"/>
                  </a:lnTo>
                  <a:cubicBezTo>
                    <a:pt x="327152" y="293497"/>
                    <a:pt x="275209" y="345440"/>
                    <a:pt x="211074" y="345440"/>
                  </a:cubicBezTo>
                  <a:lnTo>
                    <a:pt x="116078" y="345440"/>
                  </a:lnTo>
                  <a:cubicBezTo>
                    <a:pt x="51943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39" name="TextBox 39"/>
          <p:cNvSpPr txBox="1"/>
          <p:nvPr/>
        </p:nvSpPr>
        <p:spPr>
          <a:xfrm>
            <a:off x="16873091" y="4937372"/>
            <a:ext cx="387697" cy="2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6%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627025" y="5398294"/>
            <a:ext cx="243929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Health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627025" y="5872311"/>
            <a:ext cx="4633764" cy="720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₹30K allocated to health, a crucial but comparatively smaller segment.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7729537" y="7209681"/>
            <a:ext cx="3958381" cy="268635"/>
            <a:chOff x="0" y="0"/>
            <a:chExt cx="5277842" cy="358180"/>
          </a:xfrm>
        </p:grpSpPr>
        <p:sp>
          <p:nvSpPr>
            <p:cNvPr id="43" name="Freeform 43"/>
            <p:cNvSpPr/>
            <p:nvPr/>
          </p:nvSpPr>
          <p:spPr>
            <a:xfrm>
              <a:off x="6350" y="6350"/>
              <a:ext cx="5265166" cy="345440"/>
            </a:xfrm>
            <a:custGeom>
              <a:avLst/>
              <a:gdLst/>
              <a:ahLst/>
              <a:cxnLst/>
              <a:rect l="l" t="t" r="r" b="b"/>
              <a:pathLst>
                <a:path w="5265166" h="345440">
                  <a:moveTo>
                    <a:pt x="0" y="116078"/>
                  </a:moveTo>
                  <a:cubicBezTo>
                    <a:pt x="0" y="51943"/>
                    <a:pt x="53721" y="0"/>
                    <a:pt x="120142" y="0"/>
                  </a:cubicBezTo>
                  <a:lnTo>
                    <a:pt x="5145024" y="0"/>
                  </a:lnTo>
                  <a:cubicBezTo>
                    <a:pt x="5211318" y="0"/>
                    <a:pt x="5265166" y="51943"/>
                    <a:pt x="5265166" y="116078"/>
                  </a:cubicBezTo>
                  <a:lnTo>
                    <a:pt x="5265166" y="229362"/>
                  </a:lnTo>
                  <a:cubicBezTo>
                    <a:pt x="5265166" y="293497"/>
                    <a:pt x="5211445" y="345440"/>
                    <a:pt x="5145024" y="345440"/>
                  </a:cubicBezTo>
                  <a:lnTo>
                    <a:pt x="120142" y="345440"/>
                  </a:lnTo>
                  <a:cubicBezTo>
                    <a:pt x="53721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5277866" cy="358140"/>
            </a:xfrm>
            <a:custGeom>
              <a:avLst/>
              <a:gdLst/>
              <a:ahLst/>
              <a:cxnLst/>
              <a:rect l="l" t="t" r="r" b="b"/>
              <a:pathLst>
                <a:path w="5277866" h="358140">
                  <a:moveTo>
                    <a:pt x="0" y="122428"/>
                  </a:moveTo>
                  <a:cubicBezTo>
                    <a:pt x="0" y="54610"/>
                    <a:pt x="56769" y="0"/>
                    <a:pt x="126492" y="0"/>
                  </a:cubicBezTo>
                  <a:lnTo>
                    <a:pt x="5151374" y="0"/>
                  </a:lnTo>
                  <a:lnTo>
                    <a:pt x="5151374" y="6350"/>
                  </a:lnTo>
                  <a:lnTo>
                    <a:pt x="5151374" y="0"/>
                  </a:lnTo>
                  <a:cubicBezTo>
                    <a:pt x="5220970" y="0"/>
                    <a:pt x="5277866" y="54610"/>
                    <a:pt x="5277866" y="122428"/>
                  </a:cubicBezTo>
                  <a:lnTo>
                    <a:pt x="5271516" y="122428"/>
                  </a:lnTo>
                  <a:lnTo>
                    <a:pt x="5277866" y="122428"/>
                  </a:lnTo>
                  <a:lnTo>
                    <a:pt x="5277866" y="235712"/>
                  </a:lnTo>
                  <a:lnTo>
                    <a:pt x="5271516" y="235712"/>
                  </a:lnTo>
                  <a:lnTo>
                    <a:pt x="5277866" y="235712"/>
                  </a:lnTo>
                  <a:cubicBezTo>
                    <a:pt x="5277866" y="303530"/>
                    <a:pt x="5221097" y="358140"/>
                    <a:pt x="5151374" y="358140"/>
                  </a:cubicBezTo>
                  <a:lnTo>
                    <a:pt x="5151374" y="351790"/>
                  </a:lnTo>
                  <a:lnTo>
                    <a:pt x="5151374" y="358140"/>
                  </a:lnTo>
                  <a:lnTo>
                    <a:pt x="126492" y="358140"/>
                  </a:lnTo>
                  <a:lnTo>
                    <a:pt x="126492" y="351790"/>
                  </a:lnTo>
                  <a:lnTo>
                    <a:pt x="126492" y="358140"/>
                  </a:lnTo>
                  <a:cubicBezTo>
                    <a:pt x="56769" y="358140"/>
                    <a:pt x="0" y="303530"/>
                    <a:pt x="0" y="235712"/>
                  </a:cubicBezTo>
                  <a:lnTo>
                    <a:pt x="0" y="122428"/>
                  </a:lnTo>
                  <a:lnTo>
                    <a:pt x="6350" y="122428"/>
                  </a:lnTo>
                  <a:lnTo>
                    <a:pt x="0" y="122428"/>
                  </a:lnTo>
                  <a:moveTo>
                    <a:pt x="12700" y="122428"/>
                  </a:moveTo>
                  <a:lnTo>
                    <a:pt x="12700" y="235712"/>
                  </a:lnTo>
                  <a:lnTo>
                    <a:pt x="6350" y="235712"/>
                  </a:lnTo>
                  <a:lnTo>
                    <a:pt x="12700" y="235712"/>
                  </a:lnTo>
                  <a:cubicBezTo>
                    <a:pt x="12700" y="296164"/>
                    <a:pt x="63373" y="345440"/>
                    <a:pt x="126492" y="345440"/>
                  </a:cubicBezTo>
                  <a:lnTo>
                    <a:pt x="5151374" y="345440"/>
                  </a:lnTo>
                  <a:cubicBezTo>
                    <a:pt x="5214366" y="345440"/>
                    <a:pt x="5265166" y="296037"/>
                    <a:pt x="5265166" y="235712"/>
                  </a:cubicBezTo>
                  <a:lnTo>
                    <a:pt x="5265166" y="122428"/>
                  </a:lnTo>
                  <a:cubicBezTo>
                    <a:pt x="5265166" y="61976"/>
                    <a:pt x="5214493" y="12700"/>
                    <a:pt x="5151374" y="12700"/>
                  </a:cubicBezTo>
                  <a:lnTo>
                    <a:pt x="126492" y="12700"/>
                  </a:lnTo>
                  <a:lnTo>
                    <a:pt x="126492" y="6350"/>
                  </a:lnTo>
                  <a:lnTo>
                    <a:pt x="126492" y="12700"/>
                  </a:lnTo>
                  <a:cubicBezTo>
                    <a:pt x="63373" y="12700"/>
                    <a:pt x="12700" y="62103"/>
                    <a:pt x="12700" y="122428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7734300" y="7214444"/>
            <a:ext cx="513309" cy="259110"/>
            <a:chOff x="0" y="0"/>
            <a:chExt cx="684412" cy="34548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684403" cy="345440"/>
            </a:xfrm>
            <a:custGeom>
              <a:avLst/>
              <a:gdLst/>
              <a:ahLst/>
              <a:cxnLst/>
              <a:rect l="l" t="t" r="r" b="b"/>
              <a:pathLst>
                <a:path w="684403" h="345440">
                  <a:moveTo>
                    <a:pt x="0" y="116078"/>
                  </a:moveTo>
                  <a:cubicBezTo>
                    <a:pt x="0" y="51943"/>
                    <a:pt x="51943" y="0"/>
                    <a:pt x="116078" y="0"/>
                  </a:cubicBezTo>
                  <a:lnTo>
                    <a:pt x="568325" y="0"/>
                  </a:lnTo>
                  <a:cubicBezTo>
                    <a:pt x="632460" y="0"/>
                    <a:pt x="684403" y="51943"/>
                    <a:pt x="684403" y="116078"/>
                  </a:cubicBezTo>
                  <a:lnTo>
                    <a:pt x="684403" y="229362"/>
                  </a:lnTo>
                  <a:cubicBezTo>
                    <a:pt x="684403" y="293497"/>
                    <a:pt x="632460" y="345440"/>
                    <a:pt x="568325" y="345440"/>
                  </a:cubicBezTo>
                  <a:lnTo>
                    <a:pt x="116078" y="345440"/>
                  </a:lnTo>
                  <a:cubicBezTo>
                    <a:pt x="51943" y="345440"/>
                    <a:pt x="0" y="293497"/>
                    <a:pt x="0" y="229362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47" name="TextBox 47"/>
          <p:cNvSpPr txBox="1"/>
          <p:nvPr/>
        </p:nvSpPr>
        <p:spPr>
          <a:xfrm>
            <a:off x="11838534" y="7252544"/>
            <a:ext cx="529381" cy="2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13%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734300" y="7713464"/>
            <a:ext cx="2439292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Leisure &amp; Others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7734300" y="8187481"/>
            <a:ext cx="4633615" cy="1051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Minor proportions across leisure, shopping, travel, and other categories, suggesting discretionary spending is well-controlled.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9050" y="952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69429" y="525959"/>
            <a:ext cx="2752130" cy="28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STRATEGIC ALLOCATION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9429" y="988963"/>
            <a:ext cx="10066884" cy="572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Asset Distribution: Where Your Money Resides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2242989" y="1847999"/>
            <a:ext cx="13802022" cy="7386638"/>
            <a:chOff x="0" y="0"/>
            <a:chExt cx="18402697" cy="984885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18402681" cy="9848850"/>
            </a:xfrm>
            <a:custGeom>
              <a:avLst/>
              <a:gdLst/>
              <a:ahLst/>
              <a:cxnLst/>
              <a:rect l="l" t="t" r="r" b="b"/>
              <a:pathLst>
                <a:path w="18402681" h="9848850">
                  <a:moveTo>
                    <a:pt x="0" y="0"/>
                  </a:moveTo>
                  <a:lnTo>
                    <a:pt x="18402681" y="0"/>
                  </a:lnTo>
                  <a:lnTo>
                    <a:pt x="18402681" y="9848850"/>
                  </a:lnTo>
                  <a:lnTo>
                    <a:pt x="0" y="98488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33" b="-33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618586" y="2560906"/>
            <a:ext cx="3588916" cy="4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Liquid Assets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7728771" y="2624200"/>
            <a:ext cx="338978" cy="338976"/>
            <a:chOff x="0" y="0"/>
            <a:chExt cx="451970" cy="451968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451993" cy="451993"/>
            </a:xfrm>
            <a:custGeom>
              <a:avLst/>
              <a:gdLst/>
              <a:ahLst/>
              <a:cxnLst/>
              <a:rect l="l" t="t" r="r" b="b"/>
              <a:pathLst>
                <a:path w="451993" h="451993">
                  <a:moveTo>
                    <a:pt x="0" y="0"/>
                  </a:moveTo>
                  <a:lnTo>
                    <a:pt x="451993" y="0"/>
                  </a:lnTo>
                  <a:lnTo>
                    <a:pt x="451993" y="451993"/>
                  </a:lnTo>
                  <a:lnTo>
                    <a:pt x="0" y="451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5" b="5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8618586" y="3916814"/>
            <a:ext cx="4116449" cy="4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Short-term Investments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7728771" y="3980106"/>
            <a:ext cx="338978" cy="338976"/>
            <a:chOff x="0" y="0"/>
            <a:chExt cx="451970" cy="451968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451993" cy="451993"/>
            </a:xfrm>
            <a:custGeom>
              <a:avLst/>
              <a:gdLst/>
              <a:ahLst/>
              <a:cxnLst/>
              <a:rect l="l" t="t" r="r" b="b"/>
              <a:pathLst>
                <a:path w="451993" h="451993">
                  <a:moveTo>
                    <a:pt x="0" y="0"/>
                  </a:moveTo>
                  <a:lnTo>
                    <a:pt x="451993" y="0"/>
                  </a:lnTo>
                  <a:lnTo>
                    <a:pt x="451993" y="451993"/>
                  </a:lnTo>
                  <a:lnTo>
                    <a:pt x="0" y="451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5" b="5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8618586" y="5272720"/>
            <a:ext cx="4038325" cy="4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Long-term Investments</a:t>
            </a:r>
          </a:p>
        </p:txBody>
      </p: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7728771" y="5336014"/>
            <a:ext cx="338978" cy="338978"/>
            <a:chOff x="0" y="0"/>
            <a:chExt cx="451970" cy="451970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451993" cy="451993"/>
            </a:xfrm>
            <a:custGeom>
              <a:avLst/>
              <a:gdLst/>
              <a:ahLst/>
              <a:cxnLst/>
              <a:rect l="l" t="t" r="r" b="b"/>
              <a:pathLst>
                <a:path w="451993" h="451993">
                  <a:moveTo>
                    <a:pt x="0" y="0"/>
                  </a:moveTo>
                  <a:lnTo>
                    <a:pt x="451993" y="0"/>
                  </a:lnTo>
                  <a:lnTo>
                    <a:pt x="451993" y="451993"/>
                  </a:lnTo>
                  <a:lnTo>
                    <a:pt x="0" y="451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5" b="5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8618586" y="6628627"/>
            <a:ext cx="3866189" cy="4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Real Estate &amp; Property</a:t>
            </a: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7728771" y="6691920"/>
            <a:ext cx="338978" cy="338978"/>
            <a:chOff x="0" y="0"/>
            <a:chExt cx="451970" cy="451970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451993" cy="451993"/>
            </a:xfrm>
            <a:custGeom>
              <a:avLst/>
              <a:gdLst/>
              <a:ahLst/>
              <a:cxnLst/>
              <a:rect l="l" t="t" r="r" b="b"/>
              <a:pathLst>
                <a:path w="451993" h="451993">
                  <a:moveTo>
                    <a:pt x="0" y="0"/>
                  </a:moveTo>
                  <a:lnTo>
                    <a:pt x="451993" y="0"/>
                  </a:lnTo>
                  <a:lnTo>
                    <a:pt x="451993" y="451993"/>
                  </a:lnTo>
                  <a:lnTo>
                    <a:pt x="0" y="451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r="5" b="5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8618586" y="8001482"/>
            <a:ext cx="4771627" cy="4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Retirement &amp; Legacy Assets</a:t>
            </a:r>
          </a:p>
        </p:txBody>
      </p: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7728771" y="8064777"/>
            <a:ext cx="338978" cy="338976"/>
            <a:chOff x="0" y="0"/>
            <a:chExt cx="451970" cy="451968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451993" cy="451993"/>
            </a:xfrm>
            <a:custGeom>
              <a:avLst/>
              <a:gdLst/>
              <a:ahLst/>
              <a:cxnLst/>
              <a:rect l="l" t="t" r="r" b="b"/>
              <a:pathLst>
                <a:path w="451993" h="451993">
                  <a:moveTo>
                    <a:pt x="0" y="0"/>
                  </a:moveTo>
                  <a:lnTo>
                    <a:pt x="451993" y="0"/>
                  </a:lnTo>
                  <a:lnTo>
                    <a:pt x="451993" y="451993"/>
                  </a:lnTo>
                  <a:lnTo>
                    <a:pt x="0" y="451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r="5" b="5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956370" y="9607898"/>
            <a:ext cx="16662201" cy="363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Understanding asset distribution is crucial for optimising returns and ensuring financial security. Our dashboard offers a transparent view of where your savings are allocated.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669429" y="9449841"/>
            <a:ext cx="28575" cy="736401"/>
            <a:chOff x="0" y="0"/>
            <a:chExt cx="38100" cy="98186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38100" cy="981837"/>
            </a:xfrm>
            <a:custGeom>
              <a:avLst/>
              <a:gdLst/>
              <a:ahLst/>
              <a:cxnLst/>
              <a:rect l="l" t="t" r="r" b="b"/>
              <a:pathLst>
                <a:path w="38100" h="981837">
                  <a:moveTo>
                    <a:pt x="0" y="0"/>
                  </a:moveTo>
                  <a:lnTo>
                    <a:pt x="38100" y="0"/>
                  </a:lnTo>
                  <a:lnTo>
                    <a:pt x="38100" y="981837"/>
                  </a:lnTo>
                  <a:lnTo>
                    <a:pt x="0" y="981837"/>
                  </a:lnTo>
                  <a:close/>
                </a:path>
              </a:pathLst>
            </a:custGeom>
            <a:solidFill>
              <a:srgbClr val="BE49DF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1257746"/>
            <a:ext cx="4923235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ACTIONABLE INTELLIGENCE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5" y="1987302"/>
            <a:ext cx="14300299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00000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Trends &amp; Insights for Financial Well-being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5" y="3249365"/>
            <a:ext cx="16193690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Our financial dashboard provides more than just numbers; it offers a narrative of your financial journey, empowering you to make smarter decisions.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42392" y="4537025"/>
            <a:ext cx="682675" cy="682675"/>
            <a:chOff x="0" y="0"/>
            <a:chExt cx="910233" cy="91023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729996" y="0"/>
                  </a:lnTo>
                  <a:cubicBezTo>
                    <a:pt x="822579" y="0"/>
                    <a:pt x="897509" y="75057"/>
                    <a:pt x="897509" y="167513"/>
                  </a:cubicBezTo>
                  <a:lnTo>
                    <a:pt x="897509" y="729996"/>
                  </a:lnTo>
                  <a:cubicBezTo>
                    <a:pt x="897509" y="822579"/>
                    <a:pt x="822452" y="897509"/>
                    <a:pt x="729996" y="897509"/>
                  </a:cubicBezTo>
                  <a:lnTo>
                    <a:pt x="167513" y="897509"/>
                  </a:lnTo>
                  <a:cubicBezTo>
                    <a:pt x="75057" y="897509"/>
                    <a:pt x="0" y="822452"/>
                    <a:pt x="0" y="729996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910209" cy="910209"/>
            </a:xfrm>
            <a:custGeom>
              <a:avLst/>
              <a:gdLst/>
              <a:ahLst/>
              <a:cxnLst/>
              <a:rect l="l" t="t" r="r" b="b"/>
              <a:pathLst>
                <a:path w="910209" h="910209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cubicBezTo>
                    <a:pt x="832358" y="0"/>
                    <a:pt x="910209" y="77851"/>
                    <a:pt x="910209" y="173863"/>
                  </a:cubicBezTo>
                  <a:lnTo>
                    <a:pt x="910209" y="736346"/>
                  </a:lnTo>
                  <a:lnTo>
                    <a:pt x="903859" y="736346"/>
                  </a:lnTo>
                  <a:lnTo>
                    <a:pt x="910209" y="736346"/>
                  </a:lnTo>
                  <a:cubicBezTo>
                    <a:pt x="910209" y="832358"/>
                    <a:pt x="832358" y="910209"/>
                    <a:pt x="736346" y="910209"/>
                  </a:cubicBezTo>
                  <a:lnTo>
                    <a:pt x="736346" y="903859"/>
                  </a:lnTo>
                  <a:lnTo>
                    <a:pt x="736346" y="910209"/>
                  </a:lnTo>
                  <a:lnTo>
                    <a:pt x="173863" y="910209"/>
                  </a:lnTo>
                  <a:lnTo>
                    <a:pt x="173863" y="903859"/>
                  </a:lnTo>
                  <a:lnTo>
                    <a:pt x="173863" y="910209"/>
                  </a:lnTo>
                  <a:cubicBezTo>
                    <a:pt x="77851" y="910209"/>
                    <a:pt x="0" y="832358"/>
                    <a:pt x="0" y="736346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736346"/>
                  </a:lnTo>
                  <a:lnTo>
                    <a:pt x="6350" y="736346"/>
                  </a:lnTo>
                  <a:lnTo>
                    <a:pt x="12700" y="736346"/>
                  </a:lnTo>
                  <a:cubicBezTo>
                    <a:pt x="12700" y="825373"/>
                    <a:pt x="84836" y="897509"/>
                    <a:pt x="173863" y="897509"/>
                  </a:cubicBezTo>
                  <a:lnTo>
                    <a:pt x="736346" y="897509"/>
                  </a:lnTo>
                  <a:cubicBezTo>
                    <a:pt x="825373" y="897509"/>
                    <a:pt x="897509" y="825373"/>
                    <a:pt x="897509" y="736346"/>
                  </a:cubicBezTo>
                  <a:lnTo>
                    <a:pt x="897509" y="173863"/>
                  </a:lnTo>
                  <a:lnTo>
                    <a:pt x="903859" y="173863"/>
                  </a:lnTo>
                  <a:lnTo>
                    <a:pt x="897509" y="173863"/>
                  </a:lnTo>
                  <a:cubicBezTo>
                    <a:pt x="897509" y="84836"/>
                    <a:pt x="825373" y="12700"/>
                    <a:pt x="736346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172468" y="4671417"/>
            <a:ext cx="422374" cy="4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19449" y="4573693"/>
            <a:ext cx="4176266" cy="119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Comprehensive Tracking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19449" y="5448300"/>
            <a:ext cx="4176266" cy="24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Income, savings, and expenses are meticulously tracked both monthly and quarterly, offering granular insights into financial flows.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64958" y="4537025"/>
            <a:ext cx="682675" cy="682675"/>
            <a:chOff x="0" y="0"/>
            <a:chExt cx="910233" cy="910233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729996" y="0"/>
                  </a:lnTo>
                  <a:cubicBezTo>
                    <a:pt x="822579" y="0"/>
                    <a:pt x="897509" y="75057"/>
                    <a:pt x="897509" y="167513"/>
                  </a:cubicBezTo>
                  <a:lnTo>
                    <a:pt x="897509" y="729996"/>
                  </a:lnTo>
                  <a:cubicBezTo>
                    <a:pt x="897509" y="822579"/>
                    <a:pt x="822452" y="897509"/>
                    <a:pt x="729996" y="897509"/>
                  </a:cubicBezTo>
                  <a:lnTo>
                    <a:pt x="167513" y="897509"/>
                  </a:lnTo>
                  <a:cubicBezTo>
                    <a:pt x="75057" y="897509"/>
                    <a:pt x="0" y="822452"/>
                    <a:pt x="0" y="729996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910209" cy="910209"/>
            </a:xfrm>
            <a:custGeom>
              <a:avLst/>
              <a:gdLst/>
              <a:ahLst/>
              <a:cxnLst/>
              <a:rect l="l" t="t" r="r" b="b"/>
              <a:pathLst>
                <a:path w="910209" h="910209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cubicBezTo>
                    <a:pt x="832358" y="0"/>
                    <a:pt x="910209" y="77851"/>
                    <a:pt x="910209" y="173863"/>
                  </a:cubicBezTo>
                  <a:lnTo>
                    <a:pt x="910209" y="736346"/>
                  </a:lnTo>
                  <a:lnTo>
                    <a:pt x="903859" y="736346"/>
                  </a:lnTo>
                  <a:lnTo>
                    <a:pt x="910209" y="736346"/>
                  </a:lnTo>
                  <a:cubicBezTo>
                    <a:pt x="910209" y="832358"/>
                    <a:pt x="832358" y="910209"/>
                    <a:pt x="736346" y="910209"/>
                  </a:cubicBezTo>
                  <a:lnTo>
                    <a:pt x="736346" y="903859"/>
                  </a:lnTo>
                  <a:lnTo>
                    <a:pt x="736346" y="910209"/>
                  </a:lnTo>
                  <a:lnTo>
                    <a:pt x="173863" y="910209"/>
                  </a:lnTo>
                  <a:lnTo>
                    <a:pt x="173863" y="903859"/>
                  </a:lnTo>
                  <a:lnTo>
                    <a:pt x="173863" y="910209"/>
                  </a:lnTo>
                  <a:cubicBezTo>
                    <a:pt x="77851" y="910209"/>
                    <a:pt x="0" y="832358"/>
                    <a:pt x="0" y="736346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736346"/>
                  </a:lnTo>
                  <a:lnTo>
                    <a:pt x="6350" y="736346"/>
                  </a:lnTo>
                  <a:lnTo>
                    <a:pt x="12700" y="736346"/>
                  </a:lnTo>
                  <a:cubicBezTo>
                    <a:pt x="12700" y="825373"/>
                    <a:pt x="84836" y="897509"/>
                    <a:pt x="173863" y="897509"/>
                  </a:cubicBezTo>
                  <a:lnTo>
                    <a:pt x="736346" y="897509"/>
                  </a:lnTo>
                  <a:cubicBezTo>
                    <a:pt x="825373" y="897509"/>
                    <a:pt x="897509" y="825373"/>
                    <a:pt x="897509" y="736346"/>
                  </a:cubicBezTo>
                  <a:lnTo>
                    <a:pt x="897509" y="173863"/>
                  </a:lnTo>
                  <a:lnTo>
                    <a:pt x="903859" y="173863"/>
                  </a:lnTo>
                  <a:lnTo>
                    <a:pt x="897509" y="173863"/>
                  </a:lnTo>
                  <a:cubicBezTo>
                    <a:pt x="897509" y="84836"/>
                    <a:pt x="825373" y="12700"/>
                    <a:pt x="736346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6695034" y="4692104"/>
            <a:ext cx="422374" cy="4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542014" y="4457700"/>
            <a:ext cx="3679477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Pattern Identification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542014" y="5388707"/>
            <a:ext cx="4176266" cy="2878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The detailed tracking helps in identifying key spending patterns and unlocking potential saving opportunities, ensuring efficient resource </a:t>
            </a:r>
          </a:p>
          <a:p>
            <a:pPr>
              <a:lnSpc>
                <a:spcPts val="3750"/>
              </a:lnSpc>
            </a:pP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allocation.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087522" y="4457700"/>
            <a:ext cx="682675" cy="682675"/>
            <a:chOff x="0" y="0"/>
            <a:chExt cx="910233" cy="910233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729996" y="0"/>
                  </a:lnTo>
                  <a:cubicBezTo>
                    <a:pt x="822579" y="0"/>
                    <a:pt x="897509" y="75057"/>
                    <a:pt x="897509" y="167513"/>
                  </a:cubicBezTo>
                  <a:lnTo>
                    <a:pt x="897509" y="729996"/>
                  </a:lnTo>
                  <a:cubicBezTo>
                    <a:pt x="897509" y="822579"/>
                    <a:pt x="822452" y="897509"/>
                    <a:pt x="729996" y="897509"/>
                  </a:cubicBezTo>
                  <a:lnTo>
                    <a:pt x="167513" y="897509"/>
                  </a:lnTo>
                  <a:cubicBezTo>
                    <a:pt x="75057" y="897509"/>
                    <a:pt x="0" y="822452"/>
                    <a:pt x="0" y="729996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910209" cy="910209"/>
            </a:xfrm>
            <a:custGeom>
              <a:avLst/>
              <a:gdLst/>
              <a:ahLst/>
              <a:cxnLst/>
              <a:rect l="l" t="t" r="r" b="b"/>
              <a:pathLst>
                <a:path w="910209" h="910209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lnTo>
                    <a:pt x="736346" y="6350"/>
                  </a:lnTo>
                  <a:lnTo>
                    <a:pt x="736346" y="0"/>
                  </a:lnTo>
                  <a:cubicBezTo>
                    <a:pt x="832358" y="0"/>
                    <a:pt x="910209" y="77851"/>
                    <a:pt x="910209" y="173863"/>
                  </a:cubicBezTo>
                  <a:lnTo>
                    <a:pt x="910209" y="736346"/>
                  </a:lnTo>
                  <a:lnTo>
                    <a:pt x="903859" y="736346"/>
                  </a:lnTo>
                  <a:lnTo>
                    <a:pt x="910209" y="736346"/>
                  </a:lnTo>
                  <a:cubicBezTo>
                    <a:pt x="910209" y="832358"/>
                    <a:pt x="832358" y="910209"/>
                    <a:pt x="736346" y="910209"/>
                  </a:cubicBezTo>
                  <a:lnTo>
                    <a:pt x="736346" y="903859"/>
                  </a:lnTo>
                  <a:lnTo>
                    <a:pt x="736346" y="910209"/>
                  </a:lnTo>
                  <a:lnTo>
                    <a:pt x="173863" y="910209"/>
                  </a:lnTo>
                  <a:lnTo>
                    <a:pt x="173863" y="903859"/>
                  </a:lnTo>
                  <a:lnTo>
                    <a:pt x="173863" y="910209"/>
                  </a:lnTo>
                  <a:cubicBezTo>
                    <a:pt x="77851" y="910209"/>
                    <a:pt x="0" y="832358"/>
                    <a:pt x="0" y="736346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736346"/>
                  </a:lnTo>
                  <a:lnTo>
                    <a:pt x="6350" y="736346"/>
                  </a:lnTo>
                  <a:lnTo>
                    <a:pt x="12700" y="736346"/>
                  </a:lnTo>
                  <a:cubicBezTo>
                    <a:pt x="12700" y="825373"/>
                    <a:pt x="84836" y="897509"/>
                    <a:pt x="173863" y="897509"/>
                  </a:cubicBezTo>
                  <a:lnTo>
                    <a:pt x="736346" y="897509"/>
                  </a:lnTo>
                  <a:cubicBezTo>
                    <a:pt x="825373" y="897509"/>
                    <a:pt x="897509" y="825373"/>
                    <a:pt x="897509" y="736346"/>
                  </a:cubicBezTo>
                  <a:lnTo>
                    <a:pt x="897509" y="173863"/>
                  </a:lnTo>
                  <a:lnTo>
                    <a:pt x="903859" y="173863"/>
                  </a:lnTo>
                  <a:lnTo>
                    <a:pt x="897509" y="173863"/>
                  </a:lnTo>
                  <a:cubicBezTo>
                    <a:pt x="897509" y="84836"/>
                    <a:pt x="825373" y="12700"/>
                    <a:pt x="736346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2217599" y="4592092"/>
            <a:ext cx="422374" cy="4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064579" y="4610100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272525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Enhanced Clarity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064579" y="5372100"/>
            <a:ext cx="4176266" cy="24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dirty="0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Visual dashboards significantly enhance clarity, transforming complex data into easy-to-understand insights that directly support budgeting decisions.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47155" y="8436025"/>
            <a:ext cx="16193690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272525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By leveraging these insights, you can proactively manage your finances and work towards your financial goals with confidence.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433</Words>
  <Application>Microsoft Office PowerPoint</Application>
  <PresentationFormat>Custom</PresentationFormat>
  <Paragraphs>64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Source Han Sans JP</vt:lpstr>
      <vt:lpstr>Source Han Sans JP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Finance-Dashboard.pptx</dc:title>
  <dc:creator>Zeeshan Hussain Ansari</dc:creator>
  <cp:lastModifiedBy>Zeeshan Hussain Ansari</cp:lastModifiedBy>
  <cp:revision>3</cp:revision>
  <dcterms:created xsi:type="dcterms:W3CDTF">2006-08-16T00:00:00Z</dcterms:created>
  <dcterms:modified xsi:type="dcterms:W3CDTF">2025-08-07T18:11:32Z</dcterms:modified>
  <dc:identifier>DAGvafTSrWk</dc:identifier>
</cp:coreProperties>
</file>

<file path=docProps/thumbnail.jpeg>
</file>